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0" r:id="rId3"/>
    <p:sldId id="261" r:id="rId4"/>
    <p:sldId id="262" r:id="rId5"/>
    <p:sldId id="268" r:id="rId6"/>
    <p:sldId id="271" r:id="rId7"/>
    <p:sldId id="272" r:id="rId8"/>
    <p:sldId id="269" r:id="rId9"/>
    <p:sldId id="264" r:id="rId10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95" autoAdjust="0"/>
    <p:restoredTop sz="94660"/>
  </p:normalViewPr>
  <p:slideViewPr>
    <p:cSldViewPr snapToObjects="1">
      <p:cViewPr varScale="1">
        <p:scale>
          <a:sx n="104" d="100"/>
          <a:sy n="104" d="100"/>
        </p:scale>
        <p:origin x="-12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E722FF-560E-2845-87C1-A1342C7296EA}" type="datetimeFigureOut">
              <a:t>2/10/15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0BC679-9906-324D-A617-5FCB10EDC620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63283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F92CF2-3044-3C43-9A64-165DE050AD14}" type="datetimeFigureOut">
              <a:t>2/10/15</a:t>
            </a:fld>
            <a:endParaRPr kumimoji="1" lang="ja-JP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tr-TR" altLang="ja-JP"/>
              <a:t>Click to edit Master text styles</a:t>
            </a:r>
          </a:p>
          <a:p>
            <a:pPr lvl="1"/>
            <a:r>
              <a:rPr kumimoji="1" lang="tr-TR" altLang="ja-JP"/>
              <a:t>Second level</a:t>
            </a:r>
          </a:p>
          <a:p>
            <a:pPr lvl="2"/>
            <a:r>
              <a:rPr kumimoji="1" lang="tr-TR" altLang="ja-JP"/>
              <a:t>Third level</a:t>
            </a:r>
          </a:p>
          <a:p>
            <a:pPr lvl="3"/>
            <a:r>
              <a:rPr kumimoji="1" lang="tr-TR" altLang="ja-JP"/>
              <a:t>Fourth level</a:t>
            </a:r>
          </a:p>
          <a:p>
            <a:pPr lvl="4"/>
            <a:r>
              <a:rPr kumimoji="1" lang="tr-TR" altLang="ja-JP"/>
              <a:t>Fifth level</a:t>
            </a:r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F3E723-3351-D844-B255-233BBA0E6AE2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136415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tr-TR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tr-TR" altLang="ja-JP"/>
              <a:t>Click to edit Master subtitle style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0A399-6BF9-304C-A7E0-2AC4A5589590}" type="datetime1">
              <a:t>2/10/15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95394-3C3C-3C4B-8035-9F2EFAC196B0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6730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tr-TR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tr-TR" altLang="ja-JP"/>
              <a:t>Click to edit Master text styles</a:t>
            </a:r>
          </a:p>
          <a:p>
            <a:pPr lvl="1"/>
            <a:r>
              <a:rPr kumimoji="1" lang="tr-TR" altLang="ja-JP"/>
              <a:t>Second level</a:t>
            </a:r>
          </a:p>
          <a:p>
            <a:pPr lvl="2"/>
            <a:r>
              <a:rPr kumimoji="1" lang="tr-TR" altLang="ja-JP"/>
              <a:t>Third level</a:t>
            </a:r>
          </a:p>
          <a:p>
            <a:pPr lvl="3"/>
            <a:r>
              <a:rPr kumimoji="1" lang="tr-TR" altLang="ja-JP"/>
              <a:t>Fourth level</a:t>
            </a:r>
          </a:p>
          <a:p>
            <a:pPr lvl="4"/>
            <a:r>
              <a:rPr kumimoji="1" lang="tr-TR" altLang="ja-JP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02E99-89A7-4140-993F-FF41775EFFE1}" type="datetime1">
              <a:t>2/10/15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95394-3C3C-3C4B-8035-9F2EFAC196B0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7210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tr-TR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tr-TR" altLang="ja-JP"/>
              <a:t>Click to edit Master text styles</a:t>
            </a:r>
          </a:p>
          <a:p>
            <a:pPr lvl="1"/>
            <a:r>
              <a:rPr kumimoji="1" lang="tr-TR" altLang="ja-JP"/>
              <a:t>Second level</a:t>
            </a:r>
          </a:p>
          <a:p>
            <a:pPr lvl="2"/>
            <a:r>
              <a:rPr kumimoji="1" lang="tr-TR" altLang="ja-JP"/>
              <a:t>Third level</a:t>
            </a:r>
          </a:p>
          <a:p>
            <a:pPr lvl="3"/>
            <a:r>
              <a:rPr kumimoji="1" lang="tr-TR" altLang="ja-JP"/>
              <a:t>Fourth level</a:t>
            </a:r>
          </a:p>
          <a:p>
            <a:pPr lvl="4"/>
            <a:r>
              <a:rPr kumimoji="1" lang="tr-TR" altLang="ja-JP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AD3E0-3BF2-404E-908E-295366BF4015}" type="datetime1">
              <a:t>2/10/15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95394-3C3C-3C4B-8035-9F2EFAC196B0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7107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tr-TR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tr-TR" altLang="ja-JP"/>
              <a:t>Click to edit Master text styles</a:t>
            </a:r>
          </a:p>
          <a:p>
            <a:pPr lvl="1"/>
            <a:r>
              <a:rPr kumimoji="1" lang="tr-TR" altLang="ja-JP"/>
              <a:t>Second level</a:t>
            </a:r>
          </a:p>
          <a:p>
            <a:pPr lvl="2"/>
            <a:r>
              <a:rPr kumimoji="1" lang="tr-TR" altLang="ja-JP"/>
              <a:t>Third level</a:t>
            </a:r>
          </a:p>
          <a:p>
            <a:pPr lvl="3"/>
            <a:r>
              <a:rPr kumimoji="1" lang="tr-TR" altLang="ja-JP"/>
              <a:t>Fourth level</a:t>
            </a:r>
          </a:p>
          <a:p>
            <a:pPr lvl="4"/>
            <a:r>
              <a:rPr kumimoji="1" lang="tr-TR" altLang="ja-JP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B09F-CD85-3F4C-83DD-BE108AE9FFAD}" type="datetime1">
              <a:t>2/10/15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95394-3C3C-3C4B-8035-9F2EFAC196B0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4726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tr-TR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tr-TR" altLang="ja-JP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BD711-14EF-3F43-8CBA-111A7F821E04}" type="datetime1">
              <a:t>2/10/15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95394-3C3C-3C4B-8035-9F2EFAC196B0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5826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tr-TR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tr-TR" altLang="ja-JP"/>
              <a:t>Click to edit Master text styles</a:t>
            </a:r>
          </a:p>
          <a:p>
            <a:pPr lvl="1"/>
            <a:r>
              <a:rPr kumimoji="1" lang="tr-TR" altLang="ja-JP"/>
              <a:t>Second level</a:t>
            </a:r>
          </a:p>
          <a:p>
            <a:pPr lvl="2"/>
            <a:r>
              <a:rPr kumimoji="1" lang="tr-TR" altLang="ja-JP"/>
              <a:t>Third level</a:t>
            </a:r>
          </a:p>
          <a:p>
            <a:pPr lvl="3"/>
            <a:r>
              <a:rPr kumimoji="1" lang="tr-TR" altLang="ja-JP"/>
              <a:t>Fourth level</a:t>
            </a:r>
          </a:p>
          <a:p>
            <a:pPr lvl="4"/>
            <a:r>
              <a:rPr kumimoji="1" lang="tr-TR" altLang="ja-JP"/>
              <a:t>Fifth level</a:t>
            </a:r>
            <a:endParaRPr kumimoji="1" lang="ja-JP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tr-TR" altLang="ja-JP"/>
              <a:t>Click to edit Master text styles</a:t>
            </a:r>
          </a:p>
          <a:p>
            <a:pPr lvl="1"/>
            <a:r>
              <a:rPr kumimoji="1" lang="tr-TR" altLang="ja-JP"/>
              <a:t>Second level</a:t>
            </a:r>
          </a:p>
          <a:p>
            <a:pPr lvl="2"/>
            <a:r>
              <a:rPr kumimoji="1" lang="tr-TR" altLang="ja-JP"/>
              <a:t>Third level</a:t>
            </a:r>
          </a:p>
          <a:p>
            <a:pPr lvl="3"/>
            <a:r>
              <a:rPr kumimoji="1" lang="tr-TR" altLang="ja-JP"/>
              <a:t>Fourth level</a:t>
            </a:r>
          </a:p>
          <a:p>
            <a:pPr lvl="4"/>
            <a:r>
              <a:rPr kumimoji="1" lang="tr-TR" altLang="ja-JP"/>
              <a:t>Fifth level</a:t>
            </a:r>
            <a:endParaRPr kumimoji="1" lang="ja-JP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AE17C-9AA0-7246-AA7F-28FB2E1F9A62}" type="datetime1">
              <a:t>2/10/15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95394-3C3C-3C4B-8035-9F2EFAC196B0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76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tr-TR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tr-TR" altLang="ja-JP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tr-TR" altLang="ja-JP"/>
              <a:t>Click to edit Master text styles</a:t>
            </a:r>
          </a:p>
          <a:p>
            <a:pPr lvl="1"/>
            <a:r>
              <a:rPr kumimoji="1" lang="tr-TR" altLang="ja-JP"/>
              <a:t>Second level</a:t>
            </a:r>
          </a:p>
          <a:p>
            <a:pPr lvl="2"/>
            <a:r>
              <a:rPr kumimoji="1" lang="tr-TR" altLang="ja-JP"/>
              <a:t>Third level</a:t>
            </a:r>
          </a:p>
          <a:p>
            <a:pPr lvl="3"/>
            <a:r>
              <a:rPr kumimoji="1" lang="tr-TR" altLang="ja-JP"/>
              <a:t>Fourth level</a:t>
            </a:r>
          </a:p>
          <a:p>
            <a:pPr lvl="4"/>
            <a:r>
              <a:rPr kumimoji="1" lang="tr-TR" altLang="ja-JP"/>
              <a:t>Fifth level</a:t>
            </a:r>
            <a:endParaRPr kumimoji="1" lang="ja-JP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tr-TR" altLang="ja-JP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tr-TR" altLang="ja-JP"/>
              <a:t>Click to edit Master text styles</a:t>
            </a:r>
          </a:p>
          <a:p>
            <a:pPr lvl="1"/>
            <a:r>
              <a:rPr kumimoji="1" lang="tr-TR" altLang="ja-JP"/>
              <a:t>Second level</a:t>
            </a:r>
          </a:p>
          <a:p>
            <a:pPr lvl="2"/>
            <a:r>
              <a:rPr kumimoji="1" lang="tr-TR" altLang="ja-JP"/>
              <a:t>Third level</a:t>
            </a:r>
          </a:p>
          <a:p>
            <a:pPr lvl="3"/>
            <a:r>
              <a:rPr kumimoji="1" lang="tr-TR" altLang="ja-JP"/>
              <a:t>Fourth level</a:t>
            </a:r>
          </a:p>
          <a:p>
            <a:pPr lvl="4"/>
            <a:r>
              <a:rPr kumimoji="1" lang="tr-TR" altLang="ja-JP"/>
              <a:t>Fifth level</a:t>
            </a:r>
            <a:endParaRPr kumimoji="1" lang="ja-JP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2451E-D263-E849-BB57-23737B52772B}" type="datetime1">
              <a:t>2/10/15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95394-3C3C-3C4B-8035-9F2EFAC196B0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3364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tr-TR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ACD19-EBF5-F141-8B5B-FA977810AB7B}" type="datetime1">
              <a:t>2/10/15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95394-3C3C-3C4B-8035-9F2EFAC196B0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2117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D75EC-DB28-A34A-95B4-5A8CE9207FA6}" type="datetime1">
              <a:t>2/10/15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95394-3C3C-3C4B-8035-9F2EFAC196B0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5569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tr-TR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tr-TR" altLang="ja-JP"/>
              <a:t>Click to edit Master text styles</a:t>
            </a:r>
          </a:p>
          <a:p>
            <a:pPr lvl="1"/>
            <a:r>
              <a:rPr kumimoji="1" lang="tr-TR" altLang="ja-JP"/>
              <a:t>Second level</a:t>
            </a:r>
          </a:p>
          <a:p>
            <a:pPr lvl="2"/>
            <a:r>
              <a:rPr kumimoji="1" lang="tr-TR" altLang="ja-JP"/>
              <a:t>Third level</a:t>
            </a:r>
          </a:p>
          <a:p>
            <a:pPr lvl="3"/>
            <a:r>
              <a:rPr kumimoji="1" lang="tr-TR" altLang="ja-JP"/>
              <a:t>Fourth level</a:t>
            </a:r>
          </a:p>
          <a:p>
            <a:pPr lvl="4"/>
            <a:r>
              <a:rPr kumimoji="1" lang="tr-TR" altLang="ja-JP"/>
              <a:t>Fifth level</a:t>
            </a:r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tr-TR" altLang="ja-JP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EA1B3-6818-564E-A03E-55BC983645BF}" type="datetime1">
              <a:t>2/10/15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95394-3C3C-3C4B-8035-9F2EFAC196B0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2124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tr-TR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tr-TR" altLang="ja-JP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98F35-BA47-0845-A9EF-DE46EB9222C0}" type="datetime1">
              <a:t>2/10/15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95394-3C3C-3C4B-8035-9F2EFAC196B0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5799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tr-TR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tr-TR" altLang="ja-JP"/>
              <a:t>Click to edit Master text styles</a:t>
            </a:r>
          </a:p>
          <a:p>
            <a:pPr lvl="1"/>
            <a:r>
              <a:rPr kumimoji="1" lang="tr-TR" altLang="ja-JP"/>
              <a:t>Second level</a:t>
            </a:r>
          </a:p>
          <a:p>
            <a:pPr lvl="2"/>
            <a:r>
              <a:rPr kumimoji="1" lang="tr-TR" altLang="ja-JP"/>
              <a:t>Third level</a:t>
            </a:r>
          </a:p>
          <a:p>
            <a:pPr lvl="3"/>
            <a:r>
              <a:rPr kumimoji="1" lang="tr-TR" altLang="ja-JP"/>
              <a:t>Fourth level</a:t>
            </a:r>
          </a:p>
          <a:p>
            <a:pPr lvl="4"/>
            <a:r>
              <a:rPr kumimoji="1" lang="tr-TR" altLang="ja-JP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107B36-F827-9D4F-BE20-50AAEFB82890}" type="datetime1">
              <a:t>2/10/15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895394-3C3C-3C4B-8035-9F2EFAC196B0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6493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tf.org/proceedings/88/slides/slides-88-dmm-8.pdf" TargetMode="External"/><Relationship Id="rId4" Type="http://schemas.openxmlformats.org/officeDocument/2006/relationships/hyperlink" Target="https://datatracker.ietf.org/doc/draft-yegin-dmm-ondemand-mobility/" TargetMode="External"/><Relationship Id="rId5" Type="http://schemas.openxmlformats.org/officeDocument/2006/relationships/hyperlink" Target="http://www.ietf.org/proceedings/90/slides/slides-90-dmm-6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tools.ietf.org/html/draft-liu-dmm-mobility-api-02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tools.ietf.org/html/draft-ietf-mif-mpvd-dhcp-support-00" TargetMode="External"/><Relationship Id="rId4" Type="http://schemas.openxmlformats.org/officeDocument/2006/relationships/hyperlink" Target="http://tools.ietf.org/html/draft-ietf-mif-mpvd-ndp-support-00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tools.ietf.org/html/draft-ietf-mif-mpvd-id-0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altLang="ja-JP"/>
              <a:t>IETF DMM WG</a:t>
            </a:r>
            <a:br>
              <a:rPr lang="tr-TR" altLang="ja-JP"/>
            </a:br>
            <a:r>
              <a:rPr lang="tr-TR" altLang="ja-JP"/>
              <a:t>Mobility Exposure and Selection WT</a:t>
            </a:r>
            <a:br>
              <a:rPr lang="tr-TR" altLang="ja-JP"/>
            </a:br>
            <a:r>
              <a:rPr lang="tr-TR" altLang="ja-JP"/>
              <a:t>Call#3</a:t>
            </a:r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381000"/>
          </a:xfrm>
        </p:spPr>
        <p:txBody>
          <a:bodyPr>
            <a:normAutofit fontScale="70000" lnSpcReduction="20000"/>
          </a:bodyPr>
          <a:lstStyle/>
          <a:p>
            <a:r>
              <a:rPr kumimoji="1" lang="tr-TR" altLang="ja-JP"/>
              <a:t>Feb 10, 2015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5664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tr-TR" altLang="ja-JP"/>
              <a:t>Work Items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127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tr-TR" altLang="ja-JP">
                <a:solidFill>
                  <a:srgbClr val="FF0000"/>
                </a:solidFill>
              </a:rPr>
              <a:t>#1. Describe how IP address type is communicated between the apps and IP stack on the MN.</a:t>
            </a:r>
          </a:p>
          <a:p>
            <a:pPr lvl="1"/>
            <a:r>
              <a:rPr lang="tr-TR" altLang="ja-JP">
                <a:solidFill>
                  <a:srgbClr val="FF0000"/>
                </a:solidFill>
              </a:rPr>
              <a:t>Source address selection based on IP address type</a:t>
            </a:r>
          </a:p>
          <a:p>
            <a:pPr marL="457200" lvl="1" indent="0">
              <a:buNone/>
            </a:pPr>
            <a:endParaRPr lang="tr-TR" altLang="ja-JP"/>
          </a:p>
          <a:p>
            <a:pPr marL="0" indent="0">
              <a:buNone/>
            </a:pPr>
            <a:r>
              <a:rPr lang="tr-TR" altLang="ja-JP"/>
              <a:t>#2. Describe how IP address type information is conveyed from network to MN.</a:t>
            </a:r>
          </a:p>
          <a:p>
            <a:pPr marL="0" indent="0">
              <a:buNone/>
            </a:pPr>
            <a:endParaRPr lang="tr-TR" altLang="ja-JP"/>
          </a:p>
          <a:p>
            <a:pPr marL="0" indent="0">
              <a:buNone/>
            </a:pPr>
            <a:r>
              <a:rPr lang="tr-TR" altLang="ja-JP"/>
              <a:t>#3. Describe how a required type of IP address is dynamically configured, when one is not already available on the MN.</a:t>
            </a:r>
          </a:p>
          <a:p>
            <a:pPr marL="0" indent="0">
              <a:buNone/>
            </a:pPr>
            <a:endParaRPr lang="tr-TR" altLang="ja-JP"/>
          </a:p>
          <a:p>
            <a:pPr marL="0" indent="0">
              <a:buNone/>
            </a:pPr>
            <a:r>
              <a:rPr lang="tr-TR" altLang="ja-JP"/>
              <a:t>#4. Describe how MN decides between IP-layer and other layer-based mobility support (e.g., MPTCP, SIP, app-layer) to apply on a given data flow</a:t>
            </a:r>
          </a:p>
          <a:p>
            <a:pPr marL="0" indent="0">
              <a:buNone/>
            </a:pPr>
            <a:endParaRPr lang="tr-TR" alt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95394-3C3C-3C4B-8035-9F2EFAC196B0}" type="slidenum"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1322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tr-TR" altLang="ja-JP"/>
              <a:t>Principles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1275"/>
          </a:xfrm>
        </p:spPr>
        <p:txBody>
          <a:bodyPr>
            <a:normAutofit fontScale="70000" lnSpcReduction="20000"/>
          </a:bodyPr>
          <a:lstStyle/>
          <a:p>
            <a:r>
              <a:rPr lang="tr-TR" altLang="ja-JP"/>
              <a:t>Different types of source addresses:</a:t>
            </a:r>
          </a:p>
          <a:p>
            <a:pPr lvl="1"/>
            <a:r>
              <a:rPr lang="tr-TR" altLang="ja-JP">
                <a:solidFill>
                  <a:srgbClr val="FF0000"/>
                </a:solidFill>
              </a:rPr>
              <a:t>Fixed IP address</a:t>
            </a:r>
            <a:r>
              <a:rPr lang="tr-TR" altLang="ja-JP"/>
              <a:t>:</a:t>
            </a:r>
          </a:p>
          <a:p>
            <a:pPr lvl="2"/>
            <a:r>
              <a:rPr lang="tr-TR" altLang="ja-JP"/>
              <a:t>A stable IP address that does not change (practically) at all</a:t>
            </a:r>
          </a:p>
          <a:p>
            <a:pPr lvl="2"/>
            <a:r>
              <a:rPr lang="tr-TR" altLang="ja-JP"/>
              <a:t>Example: A home address anchored on a centralized HA</a:t>
            </a:r>
          </a:p>
          <a:p>
            <a:pPr lvl="2"/>
            <a:r>
              <a:rPr lang="tr-TR" altLang="ja-JP"/>
              <a:t>Used by mobile server app that publishes its IP address in DNS, etc.</a:t>
            </a:r>
          </a:p>
          <a:p>
            <a:pPr lvl="1"/>
            <a:r>
              <a:rPr lang="tr-TR" altLang="ja-JP">
                <a:solidFill>
                  <a:srgbClr val="FF0000"/>
                </a:solidFill>
              </a:rPr>
              <a:t>Sustained IP address</a:t>
            </a:r>
            <a:r>
              <a:rPr lang="tr-TR" altLang="ja-JP"/>
              <a:t>:</a:t>
            </a:r>
          </a:p>
          <a:p>
            <a:pPr lvl="2"/>
            <a:r>
              <a:rPr lang="tr-TR" altLang="ja-JP"/>
              <a:t>A stable IP address that does not change until the flows using the address terminate</a:t>
            </a:r>
          </a:p>
          <a:p>
            <a:pPr lvl="2"/>
            <a:r>
              <a:rPr lang="tr-TR" altLang="ja-JP"/>
              <a:t>Example: An IP address temporarily anchored on the access router</a:t>
            </a:r>
          </a:p>
          <a:p>
            <a:pPr lvl="2"/>
            <a:r>
              <a:rPr lang="tr-TR" altLang="ja-JP"/>
              <a:t>Used by Skype call, VPN, live video streaming, etc.</a:t>
            </a:r>
          </a:p>
          <a:p>
            <a:pPr lvl="1"/>
            <a:r>
              <a:rPr lang="tr-TR" altLang="ja-JP">
                <a:solidFill>
                  <a:srgbClr val="FF0000"/>
                </a:solidFill>
              </a:rPr>
              <a:t>Nomadic IP address</a:t>
            </a:r>
            <a:r>
              <a:rPr lang="tr-TR" altLang="ja-JP"/>
              <a:t>:</a:t>
            </a:r>
          </a:p>
          <a:p>
            <a:pPr lvl="2"/>
            <a:r>
              <a:rPr lang="tr-TR" altLang="ja-JP"/>
              <a:t>An IP address that cannot be maintained when MN moves off-link</a:t>
            </a:r>
          </a:p>
          <a:p>
            <a:pPr lvl="2"/>
            <a:r>
              <a:rPr lang="tr-TR" altLang="ja-JP"/>
              <a:t>Example: An IP address allocated by a typical/basic WiFi hotspot</a:t>
            </a:r>
          </a:p>
          <a:p>
            <a:pPr lvl="2"/>
            <a:r>
              <a:rPr lang="tr-TR" altLang="ja-JP"/>
              <a:t>Used by DNS client, IM client, apps using MPTCP, etc.</a:t>
            </a:r>
          </a:p>
          <a:p>
            <a:r>
              <a:rPr lang="tr-TR" altLang="ja-JP"/>
              <a:t>A new attribute for IP addresses: Mobility support type</a:t>
            </a:r>
          </a:p>
          <a:p>
            <a:r>
              <a:rPr lang="tr-TR" altLang="ja-JP"/>
              <a:t>Each data flow needs to be bound to an IP address according to its mobility characteristic</a:t>
            </a:r>
          </a:p>
          <a:p>
            <a:pPr lvl="1"/>
            <a:r>
              <a:rPr lang="tr-TR" altLang="ja-JP">
                <a:solidFill>
                  <a:srgbClr val="FF0000"/>
                </a:solidFill>
              </a:rPr>
              <a:t>Source address “selection”</a:t>
            </a:r>
          </a:p>
          <a:p>
            <a:endParaRPr lang="tr-TR" altLang="ja-JP"/>
          </a:p>
          <a:p>
            <a:pPr marL="0" indent="0">
              <a:buNone/>
            </a:pP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95394-3C3C-3C4B-8035-9F2EFAC196B0}" type="slidenum"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9815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ja-JP"/>
              <a:t>Item#1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1275"/>
          </a:xfrm>
        </p:spPr>
        <p:txBody>
          <a:bodyPr>
            <a:normAutofit fontScale="77500" lnSpcReduction="20000"/>
          </a:bodyPr>
          <a:lstStyle/>
          <a:p>
            <a:r>
              <a:rPr lang="en-US" altLang="ja-JP"/>
              <a:t>RFC 5014: IPv6 Socket API for Source Address Selection</a:t>
            </a:r>
          </a:p>
          <a:p>
            <a:r>
              <a:rPr lang="en-US" altLang="ja-JP"/>
              <a:t>RFC already defined 2 relevant flags:</a:t>
            </a:r>
          </a:p>
          <a:p>
            <a:pPr lvl="1"/>
            <a:r>
              <a:rPr lang="en-US" altLang="ja-JP"/>
              <a:t>IPV6_PREFER_SRC_HOME</a:t>
            </a:r>
          </a:p>
          <a:p>
            <a:pPr lvl="1"/>
            <a:r>
              <a:rPr lang="en-US" altLang="ja-JP"/>
              <a:t>IPV6_PREFER_SRC_COA</a:t>
            </a:r>
          </a:p>
          <a:p>
            <a:r>
              <a:rPr lang="en-US" altLang="ja-JP"/>
              <a:t>Not sufficient, as we need to distinguish among 3 different types</a:t>
            </a:r>
          </a:p>
          <a:p>
            <a:pPr lvl="1"/>
            <a:r>
              <a:rPr lang="en-US" altLang="ja-JP">
                <a:solidFill>
                  <a:srgbClr val="FF0000"/>
                </a:solidFill>
              </a:rPr>
              <a:t>Fixed IP Address</a:t>
            </a:r>
          </a:p>
          <a:p>
            <a:pPr lvl="1"/>
            <a:r>
              <a:rPr lang="en-US" altLang="ja-JP">
                <a:solidFill>
                  <a:srgbClr val="FF0000"/>
                </a:solidFill>
              </a:rPr>
              <a:t>Sustained IP Address</a:t>
            </a:r>
          </a:p>
          <a:p>
            <a:pPr lvl="1"/>
            <a:r>
              <a:rPr lang="en-US" altLang="ja-JP">
                <a:solidFill>
                  <a:srgbClr val="FF0000"/>
                </a:solidFill>
              </a:rPr>
              <a:t>Nomadic IP Address</a:t>
            </a:r>
          </a:p>
          <a:p>
            <a:r>
              <a:rPr lang="en-US" altLang="ja-JP"/>
              <a:t>Also, solution </a:t>
            </a:r>
            <a:r>
              <a:rPr lang="en-US" altLang="ja-JP">
                <a:solidFill>
                  <a:srgbClr val="FF0000"/>
                </a:solidFill>
              </a:rPr>
              <a:t>must trigger IP address allocation attempt </a:t>
            </a:r>
            <a:r>
              <a:rPr lang="en-US" altLang="ja-JP"/>
              <a:t>if the requested type IP address is not already configured:</a:t>
            </a:r>
          </a:p>
          <a:p>
            <a:pPr lvl="1"/>
            <a:r>
              <a:rPr lang="tr-TR" altLang="ja-JP"/>
              <a:t>Item#3: “Describe how a required type of IP address is dynamically configured, when one is not already available on the MN”</a:t>
            </a:r>
          </a:p>
          <a:p>
            <a:r>
              <a:rPr lang="tr-TR" altLang="ja-JP">
                <a:solidFill>
                  <a:srgbClr val="FF0000"/>
                </a:solidFill>
              </a:rPr>
              <a:t>Need extensions to RFC 5014</a:t>
            </a:r>
          </a:p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95394-3C3C-3C4B-8035-9F2EFAC196B0}" type="slidenum"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68097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tr-TR" altLang="ja-JP"/>
              <a:t>Item#1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1275"/>
          </a:xfrm>
        </p:spPr>
        <p:txBody>
          <a:bodyPr>
            <a:normAutofit fontScale="92500" lnSpcReduction="10000"/>
          </a:bodyPr>
          <a:lstStyle/>
          <a:p>
            <a:r>
              <a:rPr lang="tr-TR" altLang="ja-JP">
                <a:solidFill>
                  <a:srgbClr val="000000"/>
                </a:solidFill>
                <a:sym typeface="Wingdings"/>
              </a:rPr>
              <a:t>Network protocols to configure IP address of desired type are independent of the API between the apps and IP stack on the MN</a:t>
            </a:r>
          </a:p>
          <a:p>
            <a:pPr lvl="1"/>
            <a:r>
              <a:rPr lang="tr-TR" altLang="ja-JP">
                <a:solidFill>
                  <a:srgbClr val="000000"/>
                </a:solidFill>
                <a:sym typeface="Wingdings"/>
              </a:rPr>
              <a:t>Support for 3 address types can be implemented by various DMM proposals that are being discussed in DMM WG</a:t>
            </a:r>
            <a:endParaRPr lang="tr-TR" altLang="ja-JP"/>
          </a:p>
          <a:p>
            <a:r>
              <a:rPr lang="tr-TR" altLang="ja-JP"/>
              <a:t>2 relevant drafts:</a:t>
            </a:r>
          </a:p>
          <a:p>
            <a:pPr lvl="1"/>
            <a:r>
              <a:rPr lang="en-US" altLang="ja-JP" sz="1800" u="sng">
                <a:hlinkClick r:id="rId2"/>
              </a:rPr>
              <a:t>http://tools.ietf.org/html/draft-liu-dmm-mobility-api-02</a:t>
            </a:r>
            <a:endParaRPr lang="en-US" altLang="ja-JP" sz="1800" u="sng"/>
          </a:p>
          <a:p>
            <a:pPr marL="457200" lvl="1" indent="0">
              <a:buNone/>
            </a:pPr>
            <a:r>
              <a:rPr lang="en-US" altLang="ja-JP" sz="1800" u="sng">
                <a:hlinkClick r:id="rId3"/>
              </a:rPr>
              <a:t>(http://www.ietf.org/proceedings/88/slides/slides-88-dmm-8.pdf)</a:t>
            </a:r>
          </a:p>
          <a:p>
            <a:pPr lvl="1"/>
            <a:r>
              <a:rPr lang="en-US" altLang="ja-JP" sz="1800" u="sng">
                <a:hlinkClick r:id="rId4"/>
              </a:rPr>
              <a:t>https://datatracker.ietf.org/doc/draft-yegin-dmm-ondemand-mobility/</a:t>
            </a:r>
          </a:p>
          <a:p>
            <a:pPr marL="457200" lvl="1" indent="0">
              <a:buNone/>
            </a:pPr>
            <a:r>
              <a:rPr lang="en-US" altLang="ja-JP" sz="1800" u="sng"/>
              <a:t>(</a:t>
            </a:r>
            <a:r>
              <a:rPr lang="en-US" altLang="ja-JP" sz="1800" u="sng">
                <a:hlinkClick r:id="rId5"/>
              </a:rPr>
              <a:t>http://www.ietf.org/proceedings/90/slides/slides-90-dmm-6.pdf</a:t>
            </a:r>
            <a:r>
              <a:rPr lang="en-US" altLang="ja-JP" sz="1800" u="sng"/>
              <a:t>) </a:t>
            </a:r>
            <a:endParaRPr lang="tr-TR" altLang="ja-JP"/>
          </a:p>
          <a:p>
            <a:r>
              <a:rPr lang="tr-TR" altLang="ja-JP"/>
              <a:t>Next step:</a:t>
            </a:r>
          </a:p>
          <a:p>
            <a:pPr lvl="1"/>
            <a:r>
              <a:rPr lang="tr-TR" altLang="ja-JP"/>
              <a:t>WT to study proposals and discuss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95394-3C3C-3C4B-8035-9F2EFAC196B0}" type="slidenum"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13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yegin-dmm-ondemand-mobility </a:t>
            </a:r>
            <a:endParaRPr kumimoji="1"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Works with RFC 5014 framework</a:t>
            </a:r>
            <a:endParaRPr lang="tr-TR" altLang="ja-JP" dirty="0" smtClean="0"/>
          </a:p>
          <a:p>
            <a:r>
              <a:rPr lang="tr-TR" altLang="ja-JP" dirty="0" smtClean="0"/>
              <a:t>N</a:t>
            </a:r>
            <a:r>
              <a:rPr kumimoji="1" lang="tr-TR" altLang="ja-JP" dirty="0" smtClean="0"/>
              <a:t>ew IPV6_ADDR_PREFERENCES </a:t>
            </a:r>
            <a:r>
              <a:rPr kumimoji="1" lang="tr-TR" altLang="ja-JP" dirty="0" err="1" smtClean="0"/>
              <a:t>flags</a:t>
            </a:r>
            <a:endParaRPr lang="tr-TR" altLang="ja-JP" dirty="0" smtClean="0"/>
          </a:p>
          <a:p>
            <a:pPr lvl="1"/>
            <a:r>
              <a:rPr lang="en-US" altLang="ja-JP" dirty="0" smtClean="0"/>
              <a:t>IPV6_REQ_FIXED_IP</a:t>
            </a:r>
          </a:p>
          <a:p>
            <a:pPr lvl="1"/>
            <a:r>
              <a:rPr lang="en-US" altLang="ja-JP" dirty="0" smtClean="0"/>
              <a:t>IPV6_REQ_SUSTAINED_IP</a:t>
            </a:r>
          </a:p>
          <a:p>
            <a:pPr lvl="1"/>
            <a:r>
              <a:rPr lang="en-US" altLang="ja-JP" dirty="0" smtClean="0"/>
              <a:t>IPV6_REQ_NOMADIC_IP</a:t>
            </a:r>
          </a:p>
          <a:p>
            <a:r>
              <a:rPr lang="en-US" altLang="ja-JP" dirty="0" smtClean="0"/>
              <a:t>If the requested type IP address is not already configured, then the IP stack attempts to dynamically configure one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6FC88-56A5-914C-900C-85DBFF6AA01B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5" name="TextBox 4"/>
          <p:cNvSpPr txBox="1"/>
          <p:nvPr/>
        </p:nvSpPr>
        <p:spPr>
          <a:xfrm>
            <a:off x="6400800" y="1623607"/>
            <a:ext cx="49444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ja-JP" altLang="en-US" sz="3200">
                <a:solidFill>
                  <a:srgbClr val="FF0000"/>
                </a:solidFill>
                <a:latin typeface="Zapf Dingbats"/>
                <a:ea typeface="Zapf Dingbats"/>
                <a:cs typeface="Zapf Dingbats"/>
              </a:rPr>
              <a:t>✓</a:t>
            </a:r>
            <a:endParaRPr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0" y="3276600"/>
            <a:ext cx="49444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ja-JP" altLang="en-US" sz="3200">
                <a:solidFill>
                  <a:srgbClr val="FF0000"/>
                </a:solidFill>
                <a:latin typeface="Zapf Dingbats"/>
                <a:ea typeface="Zapf Dingbats"/>
                <a:cs typeface="Zapf Dingbats"/>
              </a:rPr>
              <a:t>✓</a:t>
            </a:r>
            <a:endParaRPr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48600" y="5029200"/>
            <a:ext cx="49444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ja-JP" altLang="en-US" sz="3200">
                <a:solidFill>
                  <a:srgbClr val="FF0000"/>
                </a:solidFill>
                <a:latin typeface="Zapf Dingbats"/>
                <a:ea typeface="Zapf Dingbats"/>
                <a:cs typeface="Zapf Dingbats"/>
              </a:rPr>
              <a:t>✓</a:t>
            </a:r>
            <a:endParaRPr lang="en-US" altLang="ja-JP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91890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liu-dmm-mobility-api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124200"/>
          </a:xfrm>
        </p:spPr>
        <p:txBody>
          <a:bodyPr>
            <a:normAutofit fontScale="85000" lnSpcReduction="20000"/>
          </a:bodyPr>
          <a:lstStyle/>
          <a:p>
            <a:r>
              <a:rPr kumimoji="1" lang="tr-TR" altLang="ja-JP"/>
              <a:t>New extensions of RFC 5014</a:t>
            </a:r>
          </a:p>
          <a:p>
            <a:endParaRPr kumimoji="1" lang="tr-TR" altLang="ja-JP"/>
          </a:p>
          <a:p>
            <a:r>
              <a:rPr lang="tr-TR" altLang="ja-JP"/>
              <a:t>IPV6_PREFER_SRC_LOCAL HNP:</a:t>
            </a:r>
          </a:p>
          <a:p>
            <a:pPr lvl="1"/>
            <a:r>
              <a:rPr kumimoji="1" lang="tr-TR" altLang="ja-JP"/>
              <a:t>Prefer to use locally allocated home network prefix.</a:t>
            </a:r>
          </a:p>
          <a:p>
            <a:r>
              <a:rPr lang="tr-TR" altLang="ja-JP"/>
              <a:t>IPV6_PREFER_SRC_REMOTE_HNP:</a:t>
            </a:r>
          </a:p>
          <a:p>
            <a:pPr lvl="1"/>
            <a:r>
              <a:rPr kumimoji="1" lang="tr-TR" altLang="ja-JP"/>
              <a:t>Prefer to use home network prefix that allocated by other access router instead of the one that the MN currently attach.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95394-3C3C-3C4B-8035-9F2EFAC196B0}" type="slidenum">
              <a:rPr lang="en-US" altLang="ja-JP"/>
              <a:t>7</a:t>
            </a:fld>
            <a:endParaRPr kumimoji="1" lang="ja-JP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876800" y="1524000"/>
            <a:ext cx="49444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ja-JP" altLang="en-US" sz="3200">
                <a:solidFill>
                  <a:srgbClr val="FF0000"/>
                </a:solidFill>
                <a:latin typeface="Zapf Dingbats"/>
                <a:ea typeface="Zapf Dingbats"/>
                <a:cs typeface="Zapf Dingbats"/>
              </a:rPr>
              <a:t>✓</a:t>
            </a:r>
            <a:endParaRPr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18029" y="2895600"/>
            <a:ext cx="56497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tr-TR" altLang="ja-JP" sz="3200" b="1" dirty="0">
                <a:solidFill>
                  <a:srgbClr val="FF0000"/>
                </a:solidFill>
                <a:latin typeface="+mj-lt"/>
                <a:ea typeface="Zapf Dingbats"/>
                <a:cs typeface="Zapf Dingbats"/>
              </a:rPr>
              <a:t>??</a:t>
            </a:r>
            <a:endParaRPr lang="en-US" altLang="ja-JP" sz="3200" b="1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7" name="Picture 6" descr="Screen Shot 2015-02-10 at 11.44.21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953000"/>
            <a:ext cx="8610600" cy="1163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325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tr-TR" altLang="ja-JP"/>
              <a:t>Way Forward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tr-TR" altLang="ja-JP"/>
              <a:t>Use yegin-dmm-ondemand-mobility as baseline</a:t>
            </a:r>
          </a:p>
          <a:p>
            <a:r>
              <a:rPr lang="tr-TR" altLang="ja-JP"/>
              <a:t>Text to be added: Backward compatibility</a:t>
            </a:r>
          </a:p>
          <a:p>
            <a:r>
              <a:rPr lang="tr-TR" altLang="ja-JP"/>
              <a:t>Anything else missing?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95394-3C3C-3C4B-8035-9F2EFAC196B0}" type="slidenum">
              <a:rPr lang="en-US" altLang="ja-JP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05666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tr-TR" altLang="ja-JP"/>
              <a:t>Items #2/#3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127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tr-TR" altLang="ja-JP"/>
              <a:t>#2. Describe how IP address type is conveyed from network to MN.</a:t>
            </a:r>
          </a:p>
          <a:p>
            <a:pPr marL="0" indent="0">
              <a:buNone/>
            </a:pPr>
            <a:r>
              <a:rPr lang="tr-TR" altLang="ja-JP"/>
              <a:t>#3. Describe how a required type of IP address is dynamically configured, when one is not already available on the MN.</a:t>
            </a:r>
          </a:p>
          <a:p>
            <a:pPr marL="0" indent="0">
              <a:buNone/>
            </a:pPr>
            <a:endParaRPr lang="tr-TR" altLang="ja-JP"/>
          </a:p>
          <a:p>
            <a:r>
              <a:rPr lang="en-US" altLang="ja-JP" u="sng">
                <a:hlinkClick r:id="rId2"/>
              </a:rPr>
              <a:t>https://tools.ietf.org/html/draft-ietf-mif-mpvd-id-00</a:t>
            </a:r>
          </a:p>
          <a:p>
            <a:r>
              <a:rPr lang="en-US" altLang="ja-JP" u="sng">
                <a:hlinkClick r:id="rId3"/>
              </a:rPr>
              <a:t>https://tools.ietf.org/html/draft-ietf-mif-mpvd-dhcp-support-00</a:t>
            </a:r>
          </a:p>
          <a:p>
            <a:r>
              <a:rPr lang="en-US" altLang="ja-JP" u="sng">
                <a:hlinkClick r:id="rId4"/>
              </a:rPr>
              <a:t>http://tools.ietf.org/html/draft-ietf-mif-mpvd-ndp-support-00</a:t>
            </a:r>
          </a:p>
          <a:p>
            <a:endParaRPr lang="en-US" altLang="ja-JP" u="sng">
              <a:hlinkClick r:id="rId4"/>
            </a:endParaRPr>
          </a:p>
          <a:p>
            <a:r>
              <a:rPr lang="tr-TR" altLang="ja-JP"/>
              <a:t>Next steps:</a:t>
            </a:r>
          </a:p>
          <a:p>
            <a:pPr lvl="1"/>
            <a:r>
              <a:rPr lang="tr-TR" altLang="ja-JP"/>
              <a:t>Identify principles</a:t>
            </a:r>
          </a:p>
          <a:p>
            <a:pPr lvl="1"/>
            <a:r>
              <a:rPr lang="tr-TR" altLang="ja-JP"/>
              <a:t>Study proposals</a:t>
            </a:r>
          </a:p>
          <a:p>
            <a:endParaRPr lang="en-US" altLang="ja-JP">
              <a:solidFill>
                <a:srgbClr val="000000"/>
              </a:solidFill>
              <a:hlinkClick r:id="rId4"/>
            </a:endParaRPr>
          </a:p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95394-3C3C-3C4B-8035-9F2EFAC196B0}" type="slidenum"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0217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2187</TotalTime>
  <Words>755</Words>
  <Application>Microsoft Macintosh PowerPoint</Application>
  <PresentationFormat>On-screen Show (4:3)</PresentationFormat>
  <Paragraphs>92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IETF DMM WG Mobility Exposure and Selection WT Call#3</vt:lpstr>
      <vt:lpstr>Work Items</vt:lpstr>
      <vt:lpstr>Principles</vt:lpstr>
      <vt:lpstr>Item#1</vt:lpstr>
      <vt:lpstr>Item#1</vt:lpstr>
      <vt:lpstr>yegin-dmm-ondemand-mobility </vt:lpstr>
      <vt:lpstr>liu-dmm-mobility-api</vt:lpstr>
      <vt:lpstr>Way Forward</vt:lpstr>
      <vt:lpstr>Items #2/#3</vt:lpstr>
    </vt:vector>
  </TitlesOfParts>
  <Company>alper@yegin.org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IETF DMM WG Mobility Exposure and Selection WT Report</dc:title>
  <dc:creator>Alper(2) Yegin</dc:creator>
  <cp:lastModifiedBy>Alper(2) Yegin</cp:lastModifiedBy>
  <cp:revision>31</cp:revision>
  <dcterms:created xsi:type="dcterms:W3CDTF">2014-11-11T20:34:24Z</dcterms:created>
  <dcterms:modified xsi:type="dcterms:W3CDTF">2015-02-11T10:47:13Z</dcterms:modified>
</cp:coreProperties>
</file>