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67" r:id="rId4"/>
    <p:sldId id="268" r:id="rId5"/>
    <p:sldId id="269" r:id="rId6"/>
    <p:sldId id="271" r:id="rId7"/>
    <p:sldId id="273" r:id="rId8"/>
    <p:sldId id="274" r:id="rId9"/>
    <p:sldId id="270" r:id="rId10"/>
    <p:sldId id="272" r:id="rId11"/>
    <p:sldId id="264" r:id="rId12"/>
    <p:sldId id="259" r:id="rId13"/>
    <p:sldId id="262" r:id="rId14"/>
    <p:sldId id="258" r:id="rId15"/>
    <p:sldId id="260" r:id="rId16"/>
    <p:sldId id="263" r:id="rId17"/>
    <p:sldId id="261" r:id="rId18"/>
    <p:sldId id="257" r:id="rId1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5" autoAdjust="0"/>
    <p:restoredTop sz="94660"/>
  </p:normalViewPr>
  <p:slideViewPr>
    <p:cSldViewPr snapToGrid="0" snapToObjects="1">
      <p:cViewPr>
        <p:scale>
          <a:sx n="118" d="100"/>
          <a:sy n="118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C735B-4CFC-9C45-A731-8F9F317400B8}" type="datetimeFigureOut">
              <a:t>11/6/14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FC568-E0BB-8D4B-8A73-D04688CDD7C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9711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2BC74-17AF-B94E-BE63-9B8332C7526D}" type="datetimeFigureOut">
              <a:t>11/6/14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B88D3-459B-1B4B-8B30-A74E8EC8E354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792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tr-TR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54A-FD3E-5B4F-84A6-9D061A99C174}" type="datetime1">
              <a:t>11/6/14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73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593A-12FE-F844-83D1-A6E84A529BDB}" type="datetime1">
              <a:t>11/6/14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83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6F10-0D0D-4440-B06F-2B1ACB0B787C}" type="datetime1">
              <a:t>11/6/14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8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6865-AE11-2E4F-9303-0BFC88CD49FF}" type="datetime1">
              <a:t>11/6/14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12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AC82-8FEB-4B4E-9F7E-B6B7621953FF}" type="datetime1">
              <a:t>11/6/14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6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5A57-EA22-1542-8A57-3425255BBE99}" type="datetime1">
              <a:t>11/6/14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B1B8-76F3-6542-A745-E890F95C9823}" type="datetime1">
              <a:t>11/6/14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5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B148-0B37-9843-A54C-5DE59EFF2099}" type="datetime1">
              <a:t>11/6/14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58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C6F-774F-5242-930E-5B4B5BD5A5B4}" type="datetime1">
              <a:t>11/6/14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42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7426A-2060-3B46-A3DF-3048789A3873}" type="datetime1">
              <a:t>11/6/14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81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tr-TR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8E5B-C030-B649-BD16-3C437C97D021}" type="datetime1">
              <a:t>11/6/14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3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tr-TR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tr-TR" altLang="ja-JP"/>
              <a:t>Click to edit Master text styles</a:t>
            </a:r>
          </a:p>
          <a:p>
            <a:pPr lvl="1"/>
            <a:r>
              <a:rPr kumimoji="1" lang="tr-TR" altLang="ja-JP"/>
              <a:t>Second level</a:t>
            </a:r>
          </a:p>
          <a:p>
            <a:pPr lvl="2"/>
            <a:r>
              <a:rPr kumimoji="1" lang="tr-TR" altLang="ja-JP"/>
              <a:t>Third level</a:t>
            </a:r>
          </a:p>
          <a:p>
            <a:pPr lvl="3"/>
            <a:r>
              <a:rPr kumimoji="1" lang="tr-TR" altLang="ja-JP"/>
              <a:t>Fourth level</a:t>
            </a:r>
          </a:p>
          <a:p>
            <a:pPr lvl="4"/>
            <a:r>
              <a:rPr kumimoji="1" lang="tr-TR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C43EC-128C-CC43-9B59-5107514483F4}" type="datetime1">
              <a:t>11/6/14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5506-C655-6145-B98A-BAEAB42360B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proceedings/88/slides/slides-88-dmm-8.pdf" TargetMode="External"/><Relationship Id="rId4" Type="http://schemas.openxmlformats.org/officeDocument/2006/relationships/hyperlink" Target="https://datatracker.ietf.org/doc/draft-yegin-dmm-ondemand-mobility/" TargetMode="External"/><Relationship Id="rId5" Type="http://schemas.openxmlformats.org/officeDocument/2006/relationships/hyperlink" Target="http://www.ietf.org/proceedings/90/slides/slides-90-dmm-6.pdf" TargetMode="External"/><Relationship Id="rId6" Type="http://schemas.openxmlformats.org/officeDocument/2006/relationships/hyperlink" Target="https://tools.ietf.org/html/draft-ietf-mif-mpvd-id-00" TargetMode="External"/><Relationship Id="rId7" Type="http://schemas.openxmlformats.org/officeDocument/2006/relationships/hyperlink" Target="https://tools.ietf.org/html/draft-ietf-mif-mpvd-dhcp-support-00" TargetMode="External"/><Relationship Id="rId8" Type="http://schemas.openxmlformats.org/officeDocument/2006/relationships/hyperlink" Target="http://tools.ietf.org/html/draft-ietf-mif-mpvd-ndp-support-00" TargetMode="External"/><Relationship Id="rId9" Type="http://schemas.openxmlformats.org/officeDocument/2006/relationships/hyperlink" Target="http://tools.ietf.org/html/draft-yegin-ip-mobility-orchestrator-00" TargetMode="External"/><Relationship Id="rId10" Type="http://schemas.openxmlformats.org/officeDocument/2006/relationships/hyperlink" Target="http://www.ietf.org/proceedings/90/slides/slides-90-dmm-7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ols.ietf.org/html/draft-liu-dmm-mobility-api-0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proceedings/88/slides/slides-88-dmm-8.pdf" TargetMode="External"/><Relationship Id="rId4" Type="http://schemas.openxmlformats.org/officeDocument/2006/relationships/hyperlink" Target="https://datatracker.ietf.org/doc/draft-yegin-dmm-ondemand-mobility/" TargetMode="External"/><Relationship Id="rId5" Type="http://schemas.openxmlformats.org/officeDocument/2006/relationships/hyperlink" Target="http://www.ietf.org/proceedings/90/slides/slides-90-dmm-6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ols.ietf.org/html/draft-liu-dmm-mobility-api-0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mif-mpvd-dhcp-support-00" TargetMode="External"/><Relationship Id="rId4" Type="http://schemas.openxmlformats.org/officeDocument/2006/relationships/hyperlink" Target="http://tools.ietf.org/html/draft-ietf-mif-mpvd-ndp-support-0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ietf-mif-mpvd-id-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tr-TR" altLang="ja-JP"/>
              <a:t>IETF DMM WG</a:t>
            </a:r>
            <a:br>
              <a:rPr kumimoji="1" lang="tr-TR" altLang="ja-JP"/>
            </a:br>
            <a:r>
              <a:rPr lang="tr-TR" altLang="ja-JP"/>
              <a:t>Mobility Exposure and Selection WT</a:t>
            </a:r>
            <a:br>
              <a:rPr lang="tr-TR" altLang="ja-JP"/>
            </a:br>
            <a:r>
              <a:rPr lang="tr-TR" altLang="ja-JP"/>
              <a:t>Call#2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ja-JP"/>
              <a:t>Nov 6</a:t>
            </a:r>
            <a:r>
              <a:rPr kumimoji="1" lang="tr-TR" altLang="ja-JP"/>
              <a:t>, 2014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26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Next Steps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tr-TR" altLang="ja-JP"/>
              <a:t>Reading and discussing existing API drafts</a:t>
            </a:r>
          </a:p>
          <a:p>
            <a:r>
              <a:rPr lang="tr-TR" altLang="ja-JP"/>
              <a:t>Meetup in Honolulu?</a:t>
            </a:r>
          </a:p>
          <a:p>
            <a:pPr lvl="1"/>
            <a:r>
              <a:rPr lang="tr-TR" altLang="ja-JP"/>
              <a:t>D</a:t>
            </a:r>
            <a:r>
              <a:rPr kumimoji="1" lang="tr-TR" altLang="ja-JP"/>
              <a:t>ecide on Monday.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01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9297"/>
            <a:ext cx="8229600" cy="1143000"/>
          </a:xfrm>
        </p:spPr>
        <p:txBody>
          <a:bodyPr/>
          <a:lstStyle/>
          <a:p>
            <a:r>
              <a:rPr kumimoji="1" lang="tr-TR" altLang="ja-JP"/>
              <a:t>Slides from Call#1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949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Basic Principles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r>
              <a:rPr lang="tr-TR" altLang="ja-JP"/>
              <a:t>E2e </a:t>
            </a:r>
            <a:r>
              <a:rPr kumimoji="1" lang="tr-TR" altLang="ja-JP"/>
              <a:t>data flow continuity can be accomplished at various layers:</a:t>
            </a:r>
          </a:p>
          <a:p>
            <a:pPr lvl="1"/>
            <a:r>
              <a:rPr kumimoji="1" lang="tr-TR" altLang="ja-JP"/>
              <a:t>IP-layer (e.g., MIP, PMIP) </a:t>
            </a:r>
          </a:p>
          <a:p>
            <a:pPr lvl="1"/>
            <a:r>
              <a:rPr lang="tr-TR" altLang="ja-JP"/>
              <a:t>Transport-layer (e.g., SCTP, MPTCP)</a:t>
            </a:r>
          </a:p>
          <a:p>
            <a:pPr lvl="1"/>
            <a:r>
              <a:rPr kumimoji="1" lang="tr-TR" altLang="ja-JP"/>
              <a:t>Application-layer (e.g., SIP, or proprietary)</a:t>
            </a:r>
          </a:p>
          <a:p>
            <a:r>
              <a:rPr lang="tr-TR" altLang="ja-JP"/>
              <a:t>Mobility protocols at different layers may be applied to each data flow, depending on applicability/availability.</a:t>
            </a:r>
          </a:p>
          <a:p>
            <a:pPr lvl="1"/>
            <a:r>
              <a:rPr lang="tr-TR" altLang="ja-JP"/>
              <a:t>“Selection” needed for determining which protocol to apply on a given e2e data flow.</a:t>
            </a:r>
          </a:p>
          <a:p>
            <a:pPr lvl="1"/>
            <a:r>
              <a:rPr lang="tr-TR" altLang="ja-JP"/>
              <a:t>This selection is outside the scope of DMM. DMM only cares about IP-layer mobility.</a:t>
            </a:r>
          </a:p>
          <a:p>
            <a:r>
              <a:rPr lang="tr-TR" altLang="ja-JP"/>
              <a:t>DMM handles IP-layer mobility support, any other layer mobility is outside the scope of DMM.</a:t>
            </a:r>
          </a:p>
          <a:p>
            <a:r>
              <a:rPr lang="tr-TR" altLang="ja-JP"/>
              <a:t>Regardless of/in addition to other layer mobility, IP layer mobility may be used.</a:t>
            </a:r>
          </a:p>
          <a:p>
            <a:endParaRPr kumimoji="1" lang="tr-TR" altLang="ja-JP"/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77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Basic Principles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tr-TR" altLang="ja-JP"/>
              <a:t>Selection between client-based vs network-based IP mobility is needed.</a:t>
            </a:r>
          </a:p>
          <a:p>
            <a:pPr lvl="1"/>
            <a:r>
              <a:rPr lang="tr-TR" altLang="ja-JP"/>
              <a:t>This is a per-node selection (not per-flow). [This point is OPEN to further discussion]</a:t>
            </a:r>
            <a:endParaRPr kumimoji="1" lang="tr-TR" altLang="ja-JP"/>
          </a:p>
          <a:p>
            <a:pPr lvl="1"/>
            <a:r>
              <a:rPr lang="tr-TR" altLang="ja-JP"/>
              <a:t>Can be based on configuration (e.g., SIM)</a:t>
            </a:r>
          </a:p>
          <a:p>
            <a:pPr lvl="1"/>
            <a:r>
              <a:rPr lang="tr-TR" altLang="ja-JP"/>
              <a:t>Dynamic negotiation/selection also allowed (e.g., ANDSF, other).</a:t>
            </a:r>
          </a:p>
          <a:p>
            <a:pPr lvl="1"/>
            <a:endParaRPr lang="tr-TR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447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8"/>
            <a:ext cx="8229600" cy="866126"/>
          </a:xfrm>
        </p:spPr>
        <p:txBody>
          <a:bodyPr/>
          <a:lstStyle/>
          <a:p>
            <a:r>
              <a:rPr kumimoji="1" lang="tr-TR" altLang="ja-JP"/>
              <a:t>Basic Principles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8568"/>
            <a:ext cx="8229600" cy="5752907"/>
          </a:xfrm>
        </p:spPr>
        <p:txBody>
          <a:bodyPr>
            <a:normAutofit fontScale="62500" lnSpcReduction="20000"/>
          </a:bodyPr>
          <a:lstStyle/>
          <a:p>
            <a:r>
              <a:rPr lang="tr-TR" altLang="ja-JP"/>
              <a:t>Source address for a data flow may be</a:t>
            </a:r>
          </a:p>
          <a:p>
            <a:pPr marL="514350" lvl="1" indent="0">
              <a:buNone/>
            </a:pPr>
            <a:r>
              <a:rPr kumimoji="1" lang="tr-TR" altLang="ja-JP"/>
              <a:t>1) A stable IP address that does not change until the flow terminates </a:t>
            </a:r>
          </a:p>
          <a:p>
            <a:pPr lvl="2"/>
            <a:r>
              <a:rPr lang="tr-TR" altLang="ja-JP"/>
              <a:t>E.g., Skype call, VPN, live video streaming.</a:t>
            </a:r>
            <a:endParaRPr kumimoji="1" lang="tr-TR" altLang="ja-JP"/>
          </a:p>
          <a:p>
            <a:pPr marL="514350" lvl="1" indent="0">
              <a:buNone/>
            </a:pPr>
            <a:r>
              <a:rPr lang="tr-TR" altLang="ja-JP"/>
              <a:t>2) A stable IP address that does not change (practically) at all</a:t>
            </a:r>
          </a:p>
          <a:p>
            <a:pPr lvl="2"/>
            <a:r>
              <a:rPr lang="tr-TR" altLang="ja-JP"/>
              <a:t>E.g., mobile server app using a (DNS/other) published IP address</a:t>
            </a:r>
          </a:p>
          <a:p>
            <a:pPr marL="514350" lvl="1" indent="0">
              <a:buNone/>
            </a:pPr>
            <a:r>
              <a:rPr lang="tr-TR" altLang="ja-JP"/>
              <a:t>3) An IP address that can change at each handover</a:t>
            </a:r>
          </a:p>
          <a:p>
            <a:pPr lvl="2"/>
            <a:r>
              <a:rPr lang="tr-TR" altLang="ja-JP"/>
              <a:t>E.g., DNS client, IM client, apps using MPTCP</a:t>
            </a:r>
          </a:p>
          <a:p>
            <a:r>
              <a:rPr kumimoji="1" lang="tr-TR" altLang="ja-JP"/>
              <a:t>IP addresses have a mobility attributes with following types:</a:t>
            </a:r>
          </a:p>
          <a:p>
            <a:pPr marL="457200" lvl="1" indent="0">
              <a:buNone/>
            </a:pPr>
            <a:r>
              <a:rPr lang="tr-TR" altLang="ja-JP"/>
              <a:t>1) Stable when in use</a:t>
            </a:r>
          </a:p>
          <a:p>
            <a:pPr marL="457200" lvl="1" indent="0">
              <a:buNone/>
            </a:pPr>
            <a:r>
              <a:rPr kumimoji="1" lang="tr-TR" altLang="ja-JP"/>
              <a:t>2) Always stable</a:t>
            </a:r>
          </a:p>
          <a:p>
            <a:pPr marL="457200" lvl="1" indent="0">
              <a:buNone/>
            </a:pPr>
            <a:r>
              <a:rPr lang="tr-TR" altLang="ja-JP"/>
              <a:t>3) Not stable (lost upon handover)</a:t>
            </a:r>
            <a:endParaRPr kumimoji="1" lang="tr-TR" altLang="ja-JP"/>
          </a:p>
          <a:p>
            <a:r>
              <a:rPr kumimoji="1" lang="tr-TR" altLang="ja-JP"/>
              <a:t>IP address attributes will be “exposed” by the network to the MN’s IP stack</a:t>
            </a:r>
          </a:p>
          <a:p>
            <a:pPr lvl="1"/>
            <a:r>
              <a:rPr lang="tr-TR" altLang="ja-JP"/>
              <a:t>MN can explicitly request (negotiate) an IP address with specific type</a:t>
            </a:r>
          </a:p>
          <a:p>
            <a:r>
              <a:rPr lang="tr-TR" altLang="ja-JP"/>
              <a:t>IP address attributes will be “exposed” by the IP stack to the applications on the MN</a:t>
            </a:r>
          </a:p>
          <a:p>
            <a:pPr lvl="1"/>
            <a:r>
              <a:rPr kumimoji="1" lang="tr-TR" altLang="ja-JP"/>
              <a:t>Apps can explicitly request (negotiate) a source IP address with specific type</a:t>
            </a:r>
          </a:p>
          <a:p>
            <a:r>
              <a:rPr kumimoji="1" lang="tr-TR" altLang="ja-JP"/>
              <a:t>Each data flow needs to be bound to an IP address according to its mobility characteristic</a:t>
            </a:r>
          </a:p>
          <a:p>
            <a:pPr lvl="1"/>
            <a:r>
              <a:rPr lang="tr-TR" altLang="ja-JP"/>
              <a:t>Source address “selection”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98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ja-JP"/>
              <a:t>Work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ja-JP"/>
              <a:t>Describe how MN decides between IP-layer and other layer-based mobility support (e.g., MPTCP, SIP, app-layer) </a:t>
            </a:r>
            <a:r>
              <a:rPr kumimoji="1" lang="tr-TR" altLang="ja-JP"/>
              <a:t>to apply on a given flow</a:t>
            </a:r>
          </a:p>
          <a:p>
            <a:r>
              <a:rPr lang="tr-TR" altLang="ja-JP"/>
              <a:t>Describe how mobility attributes of IP addresses are conveyed from network to MN.</a:t>
            </a:r>
          </a:p>
          <a:p>
            <a:r>
              <a:rPr lang="tr-TR" altLang="ja-JP"/>
              <a:t>Describe how a required type of IP address is configured, when one is not already available on the MN.</a:t>
            </a:r>
          </a:p>
          <a:p>
            <a:r>
              <a:rPr lang="tr-TR" altLang="ja-JP"/>
              <a:t>Describe how IP address type is communicated between the apps and IP stack on the MN.</a:t>
            </a:r>
          </a:p>
          <a:p>
            <a:pPr lvl="1"/>
            <a:r>
              <a:rPr lang="tr-TR" altLang="ja-JP"/>
              <a:t>Source address selection based on IP address type</a:t>
            </a:r>
          </a:p>
          <a:p>
            <a:endParaRPr lang="tr-TR" altLang="ja-JP"/>
          </a:p>
          <a:p>
            <a:endParaRPr kumimoji="1" lang="tr-TR" altLang="ja-JP"/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551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Opens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ja-JP"/>
              <a:t>Do we want to expose the location of the IP anchor to the apps?</a:t>
            </a:r>
          </a:p>
          <a:p>
            <a:r>
              <a:rPr kumimoji="1" lang="tr-TR" altLang="ja-JP"/>
              <a:t>Backward compatibility</a:t>
            </a:r>
          </a:p>
          <a:p>
            <a:pPr lvl="1"/>
            <a:r>
              <a:rPr lang="tr-TR" altLang="ja-JP"/>
              <a:t>Legacy host operating in new network</a:t>
            </a:r>
          </a:p>
          <a:p>
            <a:pPr lvl="1"/>
            <a:r>
              <a:rPr kumimoji="1" lang="tr-TR" altLang="ja-JP"/>
              <a:t>New host operating in legacy network</a:t>
            </a:r>
          </a:p>
          <a:p>
            <a:pPr marL="457200" lvl="1" indent="0">
              <a:buNone/>
            </a:pPr>
            <a:endParaRPr kumimoji="1" lang="tr-TR" altLang="ja-JP"/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23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Next Steps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tr-TR" altLang="ja-JP"/>
              <a:t>2nd call, before IETF</a:t>
            </a:r>
          </a:p>
          <a:p>
            <a:r>
              <a:rPr lang="tr-TR" altLang="ja-JP"/>
              <a:t>Meetup in IETF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04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Related Documents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u="sng">
                <a:hlinkClick r:id="rId2"/>
              </a:rPr>
              <a:t>http://tools.ietf.org/html/draft-liu-dmm-mobility-api-02</a:t>
            </a:r>
            <a:endParaRPr lang="en-US" altLang="ja-JP" u="sng"/>
          </a:p>
          <a:p>
            <a:r>
              <a:rPr lang="en-US" altLang="ja-JP" u="sng">
                <a:hlinkClick r:id="rId3"/>
              </a:rPr>
              <a:t>http://www.ietf.org/proceedings/88/slides/slides-88-dmm-8.pdf</a:t>
            </a:r>
          </a:p>
          <a:p>
            <a:endParaRPr lang="en-US" altLang="ja-JP" u="sng">
              <a:hlinkClick r:id="rId3"/>
            </a:endParaRPr>
          </a:p>
          <a:p>
            <a:r>
              <a:rPr lang="en-US" altLang="ja-JP" u="sng">
                <a:hlinkClick r:id="rId4"/>
              </a:rPr>
              <a:t>https://datatracker.ietf.org/doc/draft-yegin-dmm-ondemand-mobility/</a:t>
            </a:r>
          </a:p>
          <a:p>
            <a:r>
              <a:rPr lang="en-US" altLang="ja-JP" u="sng">
                <a:hlinkClick r:id="rId5"/>
              </a:rPr>
              <a:t>http://www.ietf.org/proceedings/90/slides/slides-90-dmm-6.pdf</a:t>
            </a:r>
          </a:p>
          <a:p>
            <a:endParaRPr lang="en-US" altLang="ja-JP" u="sng">
              <a:hlinkClick r:id="rId6"/>
            </a:endParaRPr>
          </a:p>
          <a:p>
            <a:r>
              <a:rPr lang="en-US" altLang="ja-JP" u="sng">
                <a:hlinkClick r:id="rId6"/>
              </a:rPr>
              <a:t>https://tools.ietf.org/html/draft-ietf-mif-mpvd-id-00</a:t>
            </a:r>
          </a:p>
          <a:p>
            <a:r>
              <a:rPr lang="en-US" altLang="ja-JP" u="sng">
                <a:hlinkClick r:id="rId7"/>
              </a:rPr>
              <a:t>https://tools.ietf.org/html/draft-ietf-mif-mpvd-dhcp-support-00</a:t>
            </a:r>
          </a:p>
          <a:p>
            <a:r>
              <a:rPr lang="en-US" altLang="ja-JP" u="sng">
                <a:hlinkClick r:id="rId8"/>
              </a:rPr>
              <a:t>http://tools.ietf.org/html/draft-ietf-mif-mpvd-ndp-support-00</a:t>
            </a:r>
          </a:p>
          <a:p>
            <a:endParaRPr lang="en-US" altLang="ja-JP" u="sng">
              <a:hlinkClick r:id="rId9"/>
            </a:endParaRPr>
          </a:p>
          <a:p>
            <a:r>
              <a:rPr lang="en-US" altLang="ja-JP" u="sng">
                <a:hlinkClick r:id="rId9"/>
              </a:rPr>
              <a:t>http://tools.ietf.org/html/draft-yegin-ip-mobility-orchestrator-00</a:t>
            </a:r>
          </a:p>
          <a:p>
            <a:r>
              <a:rPr lang="en-US" altLang="ja-JP" u="sng">
                <a:hlinkClick r:id="rId10"/>
              </a:rPr>
              <a:t>http://www.ietf.org/proceedings/90/slides/slides-90-dmm-7.pdf</a:t>
            </a:r>
            <a:endParaRPr lang="en-US" altLang="ja-JP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76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ja-JP"/>
              <a:t>Work Items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430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altLang="ja-JP"/>
              <a:t>#1. Describe how MN decides between IP-layer and other layer-based mobility support (e.g., MPTCP, SIP, app-layer) </a:t>
            </a:r>
            <a:r>
              <a:rPr kumimoji="1" lang="tr-TR" altLang="ja-JP"/>
              <a:t>to apply on a given flow</a:t>
            </a:r>
          </a:p>
          <a:p>
            <a:pPr marL="0" indent="0">
              <a:buNone/>
            </a:pPr>
            <a:endParaRPr kumimoji="1" lang="tr-TR" altLang="ja-JP"/>
          </a:p>
          <a:p>
            <a:pPr marL="0" indent="0">
              <a:buNone/>
            </a:pPr>
            <a:r>
              <a:rPr lang="tr-TR" altLang="ja-JP"/>
              <a:t>#2. Describe how mobility attributes of IP addresses are conveyed from network to MN.</a:t>
            </a:r>
          </a:p>
          <a:p>
            <a:pPr marL="0" indent="0">
              <a:buNone/>
            </a:pPr>
            <a:endParaRPr lang="tr-TR" altLang="ja-JP"/>
          </a:p>
          <a:p>
            <a:pPr marL="0" indent="0">
              <a:buNone/>
            </a:pPr>
            <a:r>
              <a:rPr lang="tr-TR" altLang="ja-JP"/>
              <a:t>#3. Describe how a required type of IP address is configured, when one is not already available on the MN.</a:t>
            </a:r>
          </a:p>
          <a:p>
            <a:pPr marL="0" indent="0">
              <a:buNone/>
            </a:pPr>
            <a:endParaRPr lang="tr-TR" altLang="ja-JP"/>
          </a:p>
          <a:p>
            <a:pPr marL="0" indent="0">
              <a:buNone/>
            </a:pPr>
            <a:r>
              <a:rPr lang="tr-TR" altLang="ja-JP"/>
              <a:t>#4. Describe how IP address type is communicated between the apps and IP stack on the MN.</a:t>
            </a:r>
          </a:p>
          <a:p>
            <a:pPr lvl="1"/>
            <a:r>
              <a:rPr lang="tr-TR" altLang="ja-JP"/>
              <a:t>Source address selection based on IP address type</a:t>
            </a:r>
          </a:p>
          <a:p>
            <a:pPr marL="0" indent="0">
              <a:buNone/>
            </a:pPr>
            <a:endParaRPr lang="tr-TR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2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457200" y="5241028"/>
            <a:ext cx="8055855" cy="14804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93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8"/>
            <a:ext cx="8229600" cy="866126"/>
          </a:xfrm>
        </p:spPr>
        <p:txBody>
          <a:bodyPr/>
          <a:lstStyle/>
          <a:p>
            <a:r>
              <a:rPr kumimoji="1" lang="tr-TR" altLang="ja-JP"/>
              <a:t>Basic Principles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8568"/>
            <a:ext cx="8229600" cy="5752907"/>
          </a:xfrm>
        </p:spPr>
        <p:txBody>
          <a:bodyPr>
            <a:normAutofit fontScale="55000" lnSpcReduction="20000"/>
          </a:bodyPr>
          <a:lstStyle/>
          <a:p>
            <a:r>
              <a:rPr lang="tr-TR" altLang="ja-JP"/>
              <a:t>Source address for a data flow may be</a:t>
            </a:r>
          </a:p>
          <a:p>
            <a:pPr marL="514350" lvl="1" indent="0">
              <a:buNone/>
            </a:pPr>
            <a:r>
              <a:rPr kumimoji="1" lang="tr-TR" altLang="ja-JP"/>
              <a:t>1) A stable IP address that does not change until the flow terminates </a:t>
            </a:r>
          </a:p>
          <a:p>
            <a:pPr lvl="2"/>
            <a:r>
              <a:rPr lang="tr-TR" altLang="ja-JP"/>
              <a:t>E.g., Skype call, VPN, live video streaming.</a:t>
            </a:r>
            <a:endParaRPr kumimoji="1" lang="tr-TR" altLang="ja-JP"/>
          </a:p>
          <a:p>
            <a:pPr marL="514350" lvl="1" indent="0">
              <a:buNone/>
            </a:pPr>
            <a:r>
              <a:rPr lang="tr-TR" altLang="ja-JP"/>
              <a:t>2) A stable IP address that does not change (practically) at all</a:t>
            </a:r>
          </a:p>
          <a:p>
            <a:pPr lvl="2"/>
            <a:r>
              <a:rPr lang="tr-TR" altLang="ja-JP"/>
              <a:t>E.g., mobile server app using a (DNS/other) published IP address</a:t>
            </a:r>
          </a:p>
          <a:p>
            <a:pPr marL="514350" lvl="1" indent="0">
              <a:buNone/>
            </a:pPr>
            <a:r>
              <a:rPr lang="tr-TR" altLang="ja-JP"/>
              <a:t>3) An IP address that can change at each handover</a:t>
            </a:r>
          </a:p>
          <a:p>
            <a:pPr lvl="2"/>
            <a:r>
              <a:rPr lang="tr-TR" altLang="ja-JP"/>
              <a:t>E.g., DNS client, IM client, apps using MPTCP</a:t>
            </a:r>
          </a:p>
          <a:p>
            <a:r>
              <a:rPr kumimoji="1" lang="tr-TR" altLang="ja-JP"/>
              <a:t>IP addresses have a mobility attributes with following types:</a:t>
            </a:r>
          </a:p>
          <a:p>
            <a:pPr marL="457200" lvl="1" indent="0">
              <a:buNone/>
            </a:pPr>
            <a:r>
              <a:rPr lang="tr-TR" altLang="ja-JP"/>
              <a:t>1) Stable when in use </a:t>
            </a:r>
            <a:r>
              <a:rPr lang="tr-TR" altLang="ja-JP">
                <a:solidFill>
                  <a:srgbClr val="FF0000"/>
                </a:solidFill>
              </a:rPr>
              <a:t>[SUSTAINED IP ADDRESS</a:t>
            </a:r>
            <a:r>
              <a:rPr lang="tr-TR" altLang="ja-JP">
                <a:solidFill>
                  <a:srgbClr val="000000"/>
                </a:solidFill>
              </a:rPr>
              <a:t> (better term?)</a:t>
            </a:r>
            <a:r>
              <a:rPr lang="tr-TR" altLang="ja-JP">
                <a:solidFill>
                  <a:srgbClr val="FF0000"/>
                </a:solidFill>
              </a:rPr>
              <a:t>]</a:t>
            </a:r>
          </a:p>
          <a:p>
            <a:pPr marL="457200" lvl="1" indent="0">
              <a:buNone/>
            </a:pPr>
            <a:r>
              <a:rPr lang="tr-TR" altLang="ja-JP"/>
              <a:t>2) Always stable </a:t>
            </a:r>
            <a:r>
              <a:rPr lang="tr-TR" altLang="ja-JP">
                <a:solidFill>
                  <a:srgbClr val="FF0000"/>
                </a:solidFill>
              </a:rPr>
              <a:t>[FIXED IP ADDRESS]</a:t>
            </a:r>
          </a:p>
          <a:p>
            <a:pPr marL="457200" lvl="1" indent="0">
              <a:buNone/>
            </a:pPr>
            <a:r>
              <a:rPr lang="tr-TR" altLang="ja-JP"/>
              <a:t>3) Not stable (lost upon handover) </a:t>
            </a:r>
            <a:r>
              <a:rPr lang="tr-TR" altLang="ja-JP">
                <a:solidFill>
                  <a:srgbClr val="FF0000"/>
                </a:solidFill>
              </a:rPr>
              <a:t>[NOMADIC IP ADDRESS]</a:t>
            </a:r>
            <a:endParaRPr kumimoji="1" lang="tr-TR" altLang="ja-JP"/>
          </a:p>
          <a:p>
            <a:r>
              <a:rPr lang="tr-TR" altLang="ja-JP"/>
              <a:t>IP address can change its type</a:t>
            </a:r>
          </a:p>
          <a:p>
            <a:pPr lvl="1"/>
            <a:r>
              <a:rPr kumimoji="1" lang="tr-TR" altLang="ja-JP"/>
              <a:t>Nomadic</a:t>
            </a:r>
            <a:r>
              <a:rPr kumimoji="1" lang="tr-TR" altLang="ja-JP">
                <a:sym typeface="Wingdings"/>
              </a:rPr>
              <a:t> Sustained: possible, but may not be available on all networks</a:t>
            </a:r>
          </a:p>
          <a:p>
            <a:pPr lvl="2"/>
            <a:r>
              <a:rPr lang="tr-TR" altLang="ja-JP">
                <a:sym typeface="Wingdings"/>
              </a:rPr>
              <a:t>Alternative: Network provide another IP address when the MN needs a sustained IP address</a:t>
            </a:r>
          </a:p>
          <a:p>
            <a:pPr lvl="2"/>
            <a:r>
              <a:rPr lang="tr-TR" altLang="ja-JP">
                <a:sym typeface="Wingdings"/>
              </a:rPr>
              <a:t>Changing type on the same IP address may pose efficiency issues, system may be better off providing a second IP address</a:t>
            </a:r>
          </a:p>
          <a:p>
            <a:pPr lvl="1"/>
            <a:r>
              <a:rPr kumimoji="1" lang="tr-TR" altLang="ja-JP">
                <a:sym typeface="Wingdings"/>
              </a:rPr>
              <a:t>Sustained  Fixed: possible (but may not be very efficient)</a:t>
            </a:r>
          </a:p>
          <a:p>
            <a:pPr lvl="2"/>
            <a:r>
              <a:rPr lang="tr-TR" altLang="ja-JP">
                <a:sym typeface="Wingdings"/>
              </a:rPr>
              <a:t>Same for Nomadic  Fixed</a:t>
            </a:r>
          </a:p>
          <a:p>
            <a:r>
              <a:rPr lang="tr-TR" altLang="ja-JP">
                <a:sym typeface="Wingdings"/>
              </a:rPr>
              <a:t>Network protocols to configure IP address of desired type are independent of the API between the apps and IP stack on the MN</a:t>
            </a:r>
          </a:p>
          <a:p>
            <a:pPr lvl="1"/>
            <a:r>
              <a:rPr lang="tr-TR" altLang="ja-JP">
                <a:sym typeface="Wingdings"/>
              </a:rPr>
              <a:t>Supporting the 3 address types can be implemented by various DMM technologies that are being discussed in DMM WG</a:t>
            </a:r>
          </a:p>
          <a:p>
            <a:pPr lvl="1"/>
            <a:endParaRPr kumimoji="1" lang="tr-TR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03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8"/>
            <a:ext cx="8229600" cy="866126"/>
          </a:xfrm>
        </p:spPr>
        <p:txBody>
          <a:bodyPr/>
          <a:lstStyle/>
          <a:p>
            <a:r>
              <a:rPr kumimoji="1" lang="tr-TR" altLang="ja-JP"/>
              <a:t>Basic Principles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8568"/>
            <a:ext cx="8229600" cy="5752907"/>
          </a:xfrm>
        </p:spPr>
        <p:txBody>
          <a:bodyPr>
            <a:normAutofit fontScale="92500" lnSpcReduction="10000"/>
          </a:bodyPr>
          <a:lstStyle/>
          <a:p>
            <a:r>
              <a:rPr kumimoji="1" lang="tr-TR" altLang="ja-JP"/>
              <a:t>IP address attributes will be “exposed” by the network to the MN’s IP stack </a:t>
            </a:r>
            <a:r>
              <a:rPr lang="tr-TR" altLang="ja-JP">
                <a:solidFill>
                  <a:srgbClr val="FF0000"/>
                </a:solidFill>
              </a:rPr>
              <a:t>(related to work#2)</a:t>
            </a:r>
            <a:endParaRPr kumimoji="1" lang="tr-TR" altLang="ja-JP"/>
          </a:p>
          <a:p>
            <a:pPr lvl="1"/>
            <a:r>
              <a:rPr lang="tr-TR" altLang="ja-JP"/>
              <a:t>MN can explicitly request (negotiate) an IP address with specific type </a:t>
            </a:r>
            <a:r>
              <a:rPr lang="tr-TR" altLang="ja-JP">
                <a:solidFill>
                  <a:srgbClr val="FF0000"/>
                </a:solidFill>
              </a:rPr>
              <a:t>(related to work#3)</a:t>
            </a:r>
          </a:p>
          <a:p>
            <a:r>
              <a:rPr lang="tr-TR" altLang="ja-JP"/>
              <a:t>IP address attributes will be “exposed” by the IP stack to the applications on the MN</a:t>
            </a:r>
          </a:p>
          <a:p>
            <a:pPr lvl="1"/>
            <a:r>
              <a:rPr kumimoji="1" lang="tr-TR" altLang="ja-JP"/>
              <a:t>Apps can explicitly request (negotiate) a source IP address with specific type</a:t>
            </a:r>
          </a:p>
          <a:p>
            <a:r>
              <a:rPr kumimoji="1" lang="tr-TR" altLang="ja-JP"/>
              <a:t>Each data flow needs to be bound to an IP address according to its mobility characteristic</a:t>
            </a:r>
          </a:p>
          <a:p>
            <a:pPr lvl="1"/>
            <a:r>
              <a:rPr lang="tr-TR" altLang="ja-JP"/>
              <a:t>Source address “selection”</a:t>
            </a:r>
          </a:p>
          <a:p>
            <a:r>
              <a:rPr lang="tr-TR" altLang="ja-JP">
                <a:solidFill>
                  <a:srgbClr val="FF0000"/>
                </a:solidFill>
              </a:rPr>
              <a:t>Define extensions to RFC 5014 “</a:t>
            </a:r>
            <a:r>
              <a:rPr lang="en-US" altLang="ja-JP">
                <a:solidFill>
                  <a:srgbClr val="FF0000"/>
                </a:solidFill>
              </a:rPr>
              <a:t>IPv6 Socket API for Source Address Selection”</a:t>
            </a:r>
            <a:endParaRPr lang="tr-TR" altLang="ja-JP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0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RFC 5014 Extensions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/>
              <a:t>RFC 5014 already defined 2 flags:</a:t>
            </a:r>
          </a:p>
          <a:p>
            <a:pPr lvl="1"/>
            <a:r>
              <a:rPr lang="en-US" altLang="ja-JP"/>
              <a:t>IPV6_PREFER_SRC_HOME</a:t>
            </a:r>
          </a:p>
          <a:p>
            <a:pPr lvl="1"/>
            <a:r>
              <a:rPr lang="en-US" altLang="ja-JP"/>
              <a:t>IPV6_PREFER_SRC_COA</a:t>
            </a:r>
          </a:p>
          <a:p>
            <a:r>
              <a:rPr kumimoji="1" lang="en-US" altLang="ja-JP"/>
              <a:t>Not sufficient, as we need to distinguish among 3 different types</a:t>
            </a:r>
          </a:p>
          <a:p>
            <a:pPr lvl="1"/>
            <a:r>
              <a:rPr lang="en-US" altLang="ja-JP"/>
              <a:t>Fixed IP Address</a:t>
            </a:r>
          </a:p>
          <a:p>
            <a:pPr lvl="1"/>
            <a:r>
              <a:rPr lang="en-US" altLang="ja-JP"/>
              <a:t>Sustained IP Address</a:t>
            </a:r>
          </a:p>
          <a:p>
            <a:pPr lvl="1"/>
            <a:r>
              <a:rPr lang="en-US" altLang="ja-JP"/>
              <a:t>Nomadic IP Address</a:t>
            </a:r>
          </a:p>
          <a:p>
            <a:r>
              <a:rPr kumimoji="1" lang="en-US" altLang="ja-JP"/>
              <a:t>Also, solution must trigger IP address allocation attempt if the requested type IP address is not already configured:</a:t>
            </a:r>
          </a:p>
          <a:p>
            <a:pPr lvl="1"/>
            <a:r>
              <a:rPr lang="tr-TR" altLang="ja-JP"/>
              <a:t>Work#3: “Describe how a required type of IP address is configured, when one is not already available on the MN”</a:t>
            </a:r>
            <a:endParaRPr kumimoji="1" lang="tr-TR" altLang="ja-JP"/>
          </a:p>
          <a:p>
            <a:pPr lvl="1"/>
            <a:endParaRPr kumimoji="1" lang="en-US" altLang="ja-JP"/>
          </a:p>
          <a:p>
            <a:pPr lvl="1"/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08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RFC 5014 Extensions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07690"/>
          </a:xfrm>
        </p:spPr>
        <p:txBody>
          <a:bodyPr>
            <a:normAutofit fontScale="77500" lnSpcReduction="20000"/>
          </a:bodyPr>
          <a:lstStyle/>
          <a:p>
            <a:r>
              <a:rPr kumimoji="1" lang="tr-TR" altLang="ja-JP"/>
              <a:t>2 relevant drafts:</a:t>
            </a:r>
          </a:p>
          <a:p>
            <a:pPr lvl="1"/>
            <a:r>
              <a:rPr lang="en-US" altLang="ja-JP" u="sng">
                <a:hlinkClick r:id="rId2"/>
              </a:rPr>
              <a:t>http://tools.ietf.org/html/draft-liu-dmm-mobility-api-02</a:t>
            </a:r>
            <a:endParaRPr lang="en-US" altLang="ja-JP" u="sng"/>
          </a:p>
          <a:p>
            <a:pPr marL="457200" lvl="1" indent="0">
              <a:buNone/>
            </a:pPr>
            <a:r>
              <a:rPr lang="en-US" altLang="ja-JP" u="sng">
                <a:hlinkClick r:id="rId3"/>
              </a:rPr>
              <a:t>(http://www.ietf.org/proceedings/88/slides/slides-88-dmm-8.pdf)</a:t>
            </a:r>
          </a:p>
          <a:p>
            <a:pPr lvl="1"/>
            <a:r>
              <a:rPr lang="en-US" altLang="ja-JP" u="sng">
                <a:hlinkClick r:id="rId4"/>
              </a:rPr>
              <a:t>https://datatracker.ietf.org/doc/draft-yegin-dmm-ondemand-mobility/</a:t>
            </a:r>
          </a:p>
          <a:p>
            <a:pPr marL="457200" lvl="1" indent="0">
              <a:buNone/>
            </a:pPr>
            <a:r>
              <a:rPr lang="en-US" altLang="ja-JP" u="sng">
                <a:hlinkClick r:id="rId5"/>
              </a:rPr>
              <a:t>(http://www.ietf.org/proceedings/90/slides/slides-90-dmm-6.pdf)</a:t>
            </a:r>
          </a:p>
          <a:p>
            <a:pPr lvl="1"/>
            <a:endParaRPr kumimoji="1" lang="tr-TR" altLang="ja-JP"/>
          </a:p>
          <a:p>
            <a:pPr lvl="1"/>
            <a:endParaRPr kumimoji="1" lang="en-US" altLang="ja-JP"/>
          </a:p>
          <a:p>
            <a:pPr lvl="1"/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362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Legacy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tr-TR" altLang="ja-JP"/>
              <a:t>Legacy MN w/o API support</a:t>
            </a:r>
          </a:p>
          <a:p>
            <a:r>
              <a:rPr lang="tr-TR" altLang="ja-JP"/>
              <a:t>Legacy apps w/o API support</a:t>
            </a:r>
          </a:p>
          <a:p>
            <a:r>
              <a:rPr lang="tr-TR" altLang="ja-JP"/>
              <a:t>Advanced app/MN, but network does not support any/some mobility types</a:t>
            </a:r>
            <a:endParaRPr kumimoji="1" lang="tr-TR" altLang="ja-JP"/>
          </a:p>
          <a:p>
            <a:r>
              <a:rPr kumimoji="1" lang="tr-TR" altLang="ja-JP"/>
              <a:t>We need to provide guidelines</a:t>
            </a:r>
          </a:p>
          <a:p>
            <a:pPr lvl="1"/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65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tr-TR" altLang="ja-JP"/>
              <a:t>Triggers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tr-TR" altLang="ja-JP"/>
              <a:t>IP stack sending triggers to apps about IP address events</a:t>
            </a:r>
          </a:p>
          <a:p>
            <a:pPr lvl="1"/>
            <a:r>
              <a:rPr lang="tr-TR" altLang="ja-JP"/>
              <a:t>In scope? Not clear.</a:t>
            </a:r>
          </a:p>
          <a:p>
            <a:pPr lvl="1"/>
            <a:r>
              <a:rPr lang="tr-TR" altLang="ja-JP"/>
              <a:t>Nothing new needed, it’s already there? 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33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ja-JP"/>
              <a:t>Work Items #2/3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altLang="ja-JP"/>
              <a:t>#2. Describe how mobility attributes of IP addresses are conveyed from network to MN.</a:t>
            </a:r>
          </a:p>
          <a:p>
            <a:pPr marL="0" indent="0">
              <a:buNone/>
            </a:pPr>
            <a:r>
              <a:rPr lang="tr-TR" altLang="ja-JP"/>
              <a:t>#3. Describe how a required type of IP address is configured, when one is not already available on the MN.</a:t>
            </a:r>
          </a:p>
          <a:p>
            <a:pPr marL="0" indent="0">
              <a:buNone/>
            </a:pPr>
            <a:endParaRPr lang="tr-TR" altLang="ja-JP"/>
          </a:p>
          <a:p>
            <a:pPr marL="0" indent="0">
              <a:buNone/>
            </a:pPr>
            <a:endParaRPr lang="tr-TR" altLang="ja-JP"/>
          </a:p>
          <a:p>
            <a:r>
              <a:rPr lang="en-US" altLang="ja-JP" u="sng">
                <a:hlinkClick r:id="rId2"/>
              </a:rPr>
              <a:t>https://tools.ietf.org/html/draft-ietf-mif-mpvd-id-00</a:t>
            </a:r>
          </a:p>
          <a:p>
            <a:r>
              <a:rPr lang="en-US" altLang="ja-JP" u="sng">
                <a:hlinkClick r:id="rId3"/>
              </a:rPr>
              <a:t>https://tools.ietf.org/html/draft-ietf-mif-mpvd-dhcp-support-00</a:t>
            </a:r>
          </a:p>
          <a:p>
            <a:r>
              <a:rPr lang="en-US" altLang="ja-JP" u="sng">
                <a:hlinkClick r:id="rId4"/>
              </a:rPr>
              <a:t>http://tools.ietf.org/html/draft-ietf-mif-mpvd-ndp-support-00</a:t>
            </a:r>
          </a:p>
          <a:p>
            <a:endParaRPr lang="en-US" altLang="ja-JP" u="sng">
              <a:hlinkClick r:id="rId4"/>
            </a:endParaRPr>
          </a:p>
          <a:p>
            <a:pPr marL="0" indent="0">
              <a:buNone/>
            </a:pPr>
            <a:r>
              <a:rPr lang="tr-TR" altLang="ja-JP"/>
              <a:t>Sri will provide the revised list for the above proposals.</a:t>
            </a:r>
          </a:p>
          <a:p>
            <a:pPr marL="0" indent="0">
              <a:buNone/>
            </a:pP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35506-C655-6145-B98A-BAEAB42360BB}" type="slidenum">
              <a:rPr lang="en-US" altLang="ja-JP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32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1587</Words>
  <Application>Microsoft Macintosh PowerPoint</Application>
  <PresentationFormat>On-screen Show (4:3)</PresentationFormat>
  <Paragraphs>158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IETF DMM WG Mobility Exposure and Selection WT Call#2</vt:lpstr>
      <vt:lpstr>Work Items</vt:lpstr>
      <vt:lpstr>Basic Principles</vt:lpstr>
      <vt:lpstr>Basic Principles</vt:lpstr>
      <vt:lpstr>RFC 5014 Extensions</vt:lpstr>
      <vt:lpstr>RFC 5014 Extensions</vt:lpstr>
      <vt:lpstr>Legacy</vt:lpstr>
      <vt:lpstr>Triggers</vt:lpstr>
      <vt:lpstr>Work Items #2/3</vt:lpstr>
      <vt:lpstr>Next Steps</vt:lpstr>
      <vt:lpstr>Slides from Call#1</vt:lpstr>
      <vt:lpstr>Basic Principles</vt:lpstr>
      <vt:lpstr>Basic Principles</vt:lpstr>
      <vt:lpstr>Basic Principles</vt:lpstr>
      <vt:lpstr>Work</vt:lpstr>
      <vt:lpstr>Opens</vt:lpstr>
      <vt:lpstr>Next Steps</vt:lpstr>
      <vt:lpstr>Related Documents</vt:lpstr>
    </vt:vector>
  </TitlesOfParts>
  <Company>alper@yegin.org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DMM WG Mobility Exposure and Selection WT Call#1</dc:title>
  <dc:creator>Alper(2) Yegin</dc:creator>
  <cp:lastModifiedBy>Alper(2) Yegin</cp:lastModifiedBy>
  <cp:revision>31</cp:revision>
  <dcterms:created xsi:type="dcterms:W3CDTF">2014-10-22T15:07:31Z</dcterms:created>
  <dcterms:modified xsi:type="dcterms:W3CDTF">2014-11-06T15:53:27Z</dcterms:modified>
</cp:coreProperties>
</file>